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20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 err="1"/>
              <a:t>Ankat</a:t>
            </a:r>
            <a:r>
              <a:rPr lang="en-US" sz="4000" dirty="0"/>
              <a:t> Anny </a:t>
            </a:r>
            <a:r>
              <a:rPr lang="en-US" sz="4000" dirty="0" err="1"/>
              <a:t>Tohomdet</a:t>
            </a:r>
            <a:r>
              <a:rPr lang="en-US" dirty="0"/>
              <a:t> – Analyst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pic>
        <p:nvPicPr>
          <p:cNvPr id="9" name="Picture Placeholder 8" descr="A person wearing a white shirt and bow tie&#10;&#10;Description automatically generated">
            <a:extLst>
              <a:ext uri="{FF2B5EF4-FFF2-40B4-BE49-F238E27FC236}">
                <a16:creationId xmlns:a16="http://schemas.microsoft.com/office/drawing/2014/main" id="{91640711-6E4C-4ECD-BE09-91725F2A85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t="2203" b="220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4553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Africa Foresight Group</a:t>
            </a:r>
            <a:endParaRPr lang="en-US" sz="1200" dirty="0"/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Cost-efficiency of extension approaches on the example of RAS in Plateau State Nigeria (potato value chain)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accent1"/>
                </a:solidFill>
              </a:rPr>
              <a:t>Ankat</a:t>
            </a:r>
            <a:r>
              <a:rPr lang="en-US" sz="1200" dirty="0">
                <a:solidFill>
                  <a:schemeClr val="accent1"/>
                </a:solidFill>
              </a:rPr>
              <a:t> serves as a consultant for Africa Foresight Group and has worked on the following project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Served as a Field researcher for Project Champion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Worked  with AFG’S team on Project Donald Duck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the lead researcher on Project Hedge stone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Worked on the assessment of Nigeria's Political Landscape for 2019 election for AFG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Has provided advisory and technical support to other projects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accent1"/>
                </a:solidFill>
              </a:rPr>
              <a:t>Ankat</a:t>
            </a:r>
            <a:r>
              <a:rPr lang="en-US" sz="1200" dirty="0">
                <a:solidFill>
                  <a:schemeClr val="accent1"/>
                </a:solidFill>
              </a:rPr>
              <a:t> serves as a part time Research Data analyst </a:t>
            </a:r>
            <a:r>
              <a:rPr lang="en-US" sz="1200" dirty="0"/>
              <a:t>with the Institute of African Intelligence preforming 80% of his task remotely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Research data enumeration, analysis and presentation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Organizational administration and strategic planning/implementation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Digital marketing and strategic communication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accent1"/>
                </a:solidFill>
              </a:rPr>
              <a:t>Ankat</a:t>
            </a:r>
            <a:r>
              <a:rPr lang="en-US" sz="1200" dirty="0">
                <a:solidFill>
                  <a:schemeClr val="accent1"/>
                </a:solidFill>
              </a:rPr>
              <a:t> is an Administrative Officer </a:t>
            </a:r>
            <a:r>
              <a:rPr lang="en-US" sz="1200" dirty="0"/>
              <a:t>with a zonal office of the National Bureau Of Statistics Nigeria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Field data enumeration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Data entry and processing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Office administration and Personnel Management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accent1"/>
                </a:solidFill>
              </a:rPr>
              <a:t>Ankat</a:t>
            </a:r>
            <a:r>
              <a:rPr lang="en-US" sz="1200" dirty="0">
                <a:solidFill>
                  <a:schemeClr val="accent1"/>
                </a:solidFill>
              </a:rPr>
              <a:t> spent 3 years as a Human Resource and Communications Assistant </a:t>
            </a:r>
            <a:r>
              <a:rPr lang="en-US" sz="1200" dirty="0"/>
              <a:t>at the Institute Of Human Virology, Nigeria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Ankat</a:t>
            </a:r>
            <a:r>
              <a:rPr lang="en-US" sz="1200" dirty="0"/>
              <a:t> has worked for more than 5 years with both governmental and non-governmental organizations. He  has held various positions where he performed various administrative and research tasks, while developing his skill set and capacity for better service delivery.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61A43-FFF3-F240-B2CA-4301B63AAB2F}"/>
              </a:ext>
            </a:extLst>
          </p:cNvPr>
          <p:cNvSpPr txBox="1"/>
          <p:nvPr/>
        </p:nvSpPr>
        <p:spPr>
          <a:xfrm>
            <a:off x="7945692" y="1398250"/>
            <a:ext cx="3590369" cy="6694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Human resource management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Strategic communication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Office administration and team support</a:t>
            </a:r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610A6AF6-BB7A-4F22-A77A-EFCEFF9244D4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F2F220-18B5-4FAE-BB6E-2C9BE1201EE5}"/>
              </a:ext>
            </a:extLst>
          </p:cNvPr>
          <p:cNvGrpSpPr/>
          <p:nvPr/>
        </p:nvGrpSpPr>
        <p:grpSpPr>
          <a:xfrm>
            <a:off x="4602158" y="967232"/>
            <a:ext cx="340892" cy="343274"/>
            <a:chOff x="4602158" y="967232"/>
            <a:chExt cx="340892" cy="343274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1C5D605-1C4D-4EAC-9017-DA21A5DBF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02158" y="967232"/>
              <a:ext cx="340892" cy="343274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27C28754-FA23-4437-9795-830C53F1E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61178" y="1030791"/>
              <a:ext cx="216156" cy="21615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91599CB-49E0-4E9C-B841-B6F31B2169A7}"/>
              </a:ext>
            </a:extLst>
          </p:cNvPr>
          <p:cNvSpPr txBox="1"/>
          <p:nvPr/>
        </p:nvSpPr>
        <p:spPr>
          <a:xfrm>
            <a:off x="7945692" y="2559158"/>
            <a:ext cx="3590369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dirty="0">
                <a:solidFill>
                  <a:srgbClr val="000000"/>
                </a:solidFill>
                <a:ea typeface="Calibri"/>
                <a:cs typeface="Calibri"/>
              </a:rPr>
              <a:t>Ankat </a:t>
            </a:r>
            <a:r>
              <a:rPr lang="en-US" altLang="zh-CN" sz="1200" spc="2" dirty="0">
                <a:solidFill>
                  <a:srgbClr val="000000"/>
                </a:solidFill>
                <a:ea typeface="Calibri"/>
                <a:cs typeface="Calibri"/>
              </a:rPr>
              <a:t>holds</a:t>
            </a:r>
            <a:r>
              <a:rPr lang="en-US" altLang="zh-CN" sz="1200" spc="-15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DB222A"/>
                </a:solidFill>
                <a:ea typeface="Calibri"/>
                <a:cs typeface="Calibri"/>
              </a:rPr>
              <a:t>an</a:t>
            </a:r>
            <a:r>
              <a:rPr lang="en-US" altLang="zh-CN" sz="1200" spc="-10" dirty="0">
                <a:solidFill>
                  <a:srgbClr val="DB222A"/>
                </a:solidFill>
                <a:ea typeface="Calibri"/>
                <a:cs typeface="Calibri"/>
              </a:rPr>
              <a:t> </a:t>
            </a:r>
            <a:r>
              <a:rPr lang="en-US" altLang="zh-CN" sz="1200" spc="-3" dirty="0">
                <a:solidFill>
                  <a:srgbClr val="DB222A"/>
                </a:solidFill>
                <a:ea typeface="Calibri"/>
                <a:cs typeface="Calibri"/>
              </a:rPr>
              <a:t>M.Sc. Public Policy Analysis</a:t>
            </a:r>
            <a:r>
              <a:rPr lang="en-US" altLang="zh-CN" sz="1200" spc="-6" dirty="0">
                <a:solidFill>
                  <a:srgbClr val="DB222A"/>
                </a:solidFill>
                <a:ea typeface="Calibri"/>
                <a:cs typeface="Calibri"/>
              </a:rPr>
              <a:t> from</a:t>
            </a:r>
            <a:r>
              <a:rPr lang="en-US" altLang="zh-CN" sz="1200" dirty="0">
                <a:solidFill>
                  <a:srgbClr val="DB222A"/>
                </a:solidFill>
                <a:ea typeface="Calibri"/>
                <a:cs typeface="Calibri"/>
              </a:rPr>
              <a:t> </a:t>
            </a:r>
            <a:r>
              <a:rPr lang="en-US" altLang="zh-CN" sz="1200" spc="-7" dirty="0">
                <a:solidFill>
                  <a:srgbClr val="DB222A"/>
                </a:solidFill>
                <a:ea typeface="Calibri"/>
                <a:cs typeface="Calibri"/>
              </a:rPr>
              <a:t>NSUK</a:t>
            </a:r>
            <a:r>
              <a:rPr lang="en-US" altLang="zh-CN" sz="1200" spc="-7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spc="-6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Calibri"/>
                <a:cs typeface="Calibri"/>
              </a:rPr>
              <a:t>and </a:t>
            </a:r>
            <a:r>
              <a:rPr lang="en-US" altLang="zh-CN" sz="1200" dirty="0">
                <a:solidFill>
                  <a:srgbClr val="FF0000"/>
                </a:solidFill>
                <a:ea typeface="Calibri"/>
                <a:cs typeface="Calibri"/>
              </a:rPr>
              <a:t>an MPA</a:t>
            </a:r>
            <a:r>
              <a:rPr lang="en-US" altLang="zh-CN" sz="1200" spc="6" dirty="0">
                <a:solidFill>
                  <a:srgbClr val="FF0000"/>
                </a:solidFill>
                <a:ea typeface="Calibri"/>
                <a:cs typeface="Calibri"/>
              </a:rPr>
              <a:t> from the NOUN </a:t>
            </a:r>
            <a:r>
              <a:rPr lang="en-US" altLang="zh-CN" sz="1200" spc="6" dirty="0">
                <a:solidFill>
                  <a:srgbClr val="000000"/>
                </a:solidFill>
                <a:ea typeface="Calibri"/>
                <a:cs typeface="Calibri"/>
              </a:rPr>
              <a:t>all in Nigeria.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6" dirty="0">
                <a:solidFill>
                  <a:srgbClr val="000000"/>
                </a:solidFill>
                <a:ea typeface="Calibri"/>
                <a:cs typeface="Calibri"/>
              </a:rPr>
              <a:t>He hold a </a:t>
            </a:r>
            <a:r>
              <a:rPr lang="en-US" altLang="zh-CN" sz="1200" spc="6" dirty="0">
                <a:solidFill>
                  <a:srgbClr val="FF0000"/>
                </a:solidFill>
                <a:ea typeface="Calibri"/>
                <a:cs typeface="Calibri"/>
              </a:rPr>
              <a:t>B.Sc. Political Science</a:t>
            </a:r>
            <a:r>
              <a:rPr lang="en-US" altLang="zh-CN" sz="1200" spc="6" dirty="0">
                <a:solidFill>
                  <a:srgbClr val="000000"/>
                </a:solidFill>
                <a:ea typeface="Calibri"/>
                <a:cs typeface="Calibri"/>
              </a:rPr>
              <a:t> from Covenant University Nigeria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6" dirty="0">
                <a:solidFill>
                  <a:srgbClr val="000000"/>
                </a:solidFill>
                <a:ea typeface="Calibri"/>
                <a:cs typeface="Calibri"/>
              </a:rPr>
              <a:t>Ankat is also an </a:t>
            </a:r>
            <a:r>
              <a:rPr lang="en-US" altLang="zh-CN" sz="1200" spc="6" dirty="0">
                <a:solidFill>
                  <a:srgbClr val="FF0000"/>
                </a:solidFill>
                <a:ea typeface="Calibri"/>
                <a:cs typeface="Calibri"/>
              </a:rPr>
              <a:t>M.Phil./PhD. </a:t>
            </a:r>
            <a:r>
              <a:rPr lang="en-US" altLang="zh-CN" sz="1200" spc="6" dirty="0">
                <a:solidFill>
                  <a:srgbClr val="000000"/>
                </a:solidFill>
                <a:ea typeface="Calibri"/>
                <a:cs typeface="Calibri"/>
              </a:rPr>
              <a:t>candidate with the University Of  Jos Nigeria</a:t>
            </a:r>
            <a:endParaRPr lang="en-US" altLang="zh-CN" sz="1200" dirty="0">
              <a:ea typeface="Calibri"/>
              <a:cs typeface="Calibri"/>
            </a:endParaRP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dirty="0">
                <a:ea typeface="Calibri"/>
                <a:cs typeface="Calibri"/>
              </a:rPr>
              <a:t>He</a:t>
            </a:r>
            <a:r>
              <a:rPr lang="en-US" altLang="zh-CN" sz="1200" spc="-9" dirty="0">
                <a:ea typeface="Calibri"/>
                <a:cs typeface="Calibri"/>
              </a:rPr>
              <a:t> </a:t>
            </a:r>
            <a:r>
              <a:rPr lang="en-US" altLang="zh-CN" sz="1200" spc="-1" dirty="0">
                <a:ea typeface="Calibri"/>
                <a:cs typeface="Calibri"/>
              </a:rPr>
              <a:t>speaks</a:t>
            </a:r>
            <a:r>
              <a:rPr lang="en-US" altLang="zh-CN" sz="1200" spc="-7" dirty="0">
                <a:ea typeface="Calibri"/>
                <a:cs typeface="Calibri"/>
              </a:rPr>
              <a:t> </a:t>
            </a:r>
            <a:r>
              <a:rPr lang="en-US" altLang="zh-CN" sz="1200" spc="1" dirty="0">
                <a:ea typeface="Calibri"/>
                <a:cs typeface="Calibri"/>
              </a:rPr>
              <a:t>English and</a:t>
            </a:r>
            <a:r>
              <a:rPr lang="en-US" altLang="zh-CN" sz="1200" dirty="0">
                <a:ea typeface="Calibri"/>
                <a:cs typeface="Calibri"/>
              </a:rPr>
              <a:t> </a:t>
            </a:r>
            <a:r>
              <a:rPr lang="en-US" altLang="zh-CN" sz="1200" spc="-2" dirty="0">
                <a:ea typeface="Calibri"/>
                <a:cs typeface="Calibri"/>
              </a:rPr>
              <a:t>Hausa</a:t>
            </a:r>
            <a:endParaRPr lang="en-US" altLang="zh-CN" sz="1200" dirty="0">
              <a:ea typeface="Calibri"/>
              <a:cs typeface="Calibri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A0B31161-0467-4265-BA96-E7F7AB91D37D}"/>
              </a:ext>
            </a:extLst>
          </p:cNvPr>
          <p:cNvSpPr/>
          <p:nvPr/>
        </p:nvSpPr>
        <p:spPr>
          <a:xfrm>
            <a:off x="7840027" y="2096185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FB59BAD4-8131-44F8-B181-F058A055D3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3389" y="2128140"/>
            <a:ext cx="340892" cy="34327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9C3288D-60C9-4963-AAC1-84E59DDC972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35582" y="2201525"/>
            <a:ext cx="196505" cy="196505"/>
          </a:xfrm>
          <a:prstGeom prst="rect">
            <a:avLst/>
          </a:prstGeom>
        </p:spPr>
      </p:pic>
      <p:sp>
        <p:nvSpPr>
          <p:cNvPr id="62" name="Rectangle: Single Corner Rounded 61">
            <a:extLst>
              <a:ext uri="{FF2B5EF4-FFF2-40B4-BE49-F238E27FC236}">
                <a16:creationId xmlns:a16="http://schemas.microsoft.com/office/drawing/2014/main" id="{2C26BC1A-0967-441C-9C06-ED58C1155EF6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 </a:t>
            </a:r>
            <a:r>
              <a:rPr lang="en-US" sz="1200" i="1" dirty="0">
                <a:solidFill>
                  <a:srgbClr val="FFFFFF"/>
                </a:solidFill>
                <a:sym typeface="Helvetica Neue Medium"/>
              </a:rPr>
              <a:t>(cont’d)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61A181C-56B9-428C-AA6A-31B105AD5C09}"/>
              </a:ext>
            </a:extLst>
          </p:cNvPr>
          <p:cNvGrpSpPr/>
          <p:nvPr/>
        </p:nvGrpSpPr>
        <p:grpSpPr>
          <a:xfrm>
            <a:off x="11263389" y="967232"/>
            <a:ext cx="340892" cy="343274"/>
            <a:chOff x="5300658" y="967232"/>
            <a:chExt cx="340892" cy="343274"/>
          </a:xfrm>
        </p:grpSpPr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2DC7E28A-CC00-4DCF-9221-00886DF13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00658" y="967232"/>
              <a:ext cx="340892" cy="343274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B7C4FE87-6A59-444D-8B46-7D59D7677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59678" y="1030791"/>
              <a:ext cx="216156" cy="216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6929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296</Words>
  <Application>Microsoft Macintosh PowerPoint</Application>
  <PresentationFormat>Widescreen</PresentationFormat>
  <Paragraphs>31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Ankat Anny Tohomdet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2020-10-06T12:34:22Z</dcterms:modified>
</cp:coreProperties>
</file>